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9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6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2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5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E7C2-801F-4843-8EC2-F44D8DA16DB6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AE1F-42EE-4D53-A682-241F5E9AF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8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JCT – uniqueness of the bounded component of the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Suppose </a:t>
            </a:r>
            <a:r>
              <a:rPr lang="en-US" dirty="0"/>
              <a:t>otherwise; then there are at least two  disjoint bounded connected open regions in the complement of the Jordan curve, in addition to the unique unbounded component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Partition </a:t>
            </a:r>
            <a:r>
              <a:rPr lang="en-US" dirty="0"/>
              <a:t>the Jordan curve into three Jordan </a:t>
            </a:r>
            <a:r>
              <a:rPr lang="en-US" dirty="0" err="1"/>
              <a:t>subarcs</a:t>
            </a:r>
            <a:r>
              <a:rPr lang="en-US" dirty="0"/>
              <a:t>, which intersect only in their endpoints</a:t>
            </a:r>
            <a:r>
              <a:rPr lang="en-US" dirty="0" smtClean="0"/>
              <a:t>. Choose a point in the exterior of the curve; from this point, draw three disjoint arcs to </a:t>
            </a:r>
            <a:r>
              <a:rPr lang="en-US" dirty="0"/>
              <a:t>accessible points within each of the three </a:t>
            </a:r>
            <a:r>
              <a:rPr lang="en-US" dirty="0" err="1"/>
              <a:t>subarcs</a:t>
            </a:r>
            <a:r>
              <a:rPr lang="en-US" dirty="0"/>
              <a:t> of the original curve. </a:t>
            </a:r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draw an arc within one of the interior components from an interior point to </a:t>
            </a:r>
            <a:r>
              <a:rPr lang="en-US" dirty="0" smtClean="0"/>
              <a:t>accessible </a:t>
            </a:r>
            <a:r>
              <a:rPr lang="en-US" dirty="0"/>
              <a:t>points, one in each </a:t>
            </a:r>
            <a:r>
              <a:rPr lang="en-US" dirty="0" err="1" smtClean="0"/>
              <a:t>subarc</a:t>
            </a:r>
            <a:r>
              <a:rPr lang="en-US" dirty="0" smtClean="0"/>
              <a:t>, different from the accessible points used in the previous step. </a:t>
            </a:r>
          </a:p>
          <a:p>
            <a:r>
              <a:rPr lang="en-US" dirty="0" smtClean="0"/>
              <a:t>Now </a:t>
            </a:r>
            <a:r>
              <a:rPr lang="en-US" dirty="0"/>
              <a:t>draw an arc from an interior point of the other bounded component to </a:t>
            </a:r>
            <a:r>
              <a:rPr lang="en-US" dirty="0" smtClean="0"/>
              <a:t>3 more different </a:t>
            </a:r>
            <a:r>
              <a:rPr lang="en-US" dirty="0"/>
              <a:t>accessible points in each of the three </a:t>
            </a:r>
            <a:r>
              <a:rPr lang="en-US" dirty="0" err="1"/>
              <a:t>subarcs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68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838200"/>
            <a:ext cx="76104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1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5257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As previously, these three arcs cannot intersect any of the arcs previously drawn from the other two chosen points, as the three components of the complement are disjoint.</a:t>
            </a:r>
          </a:p>
          <a:p>
            <a:r>
              <a:rPr lang="en-US" sz="2600" dirty="0" smtClean="0"/>
              <a:t> But if this is the case, we have drawn a realization of K3,3 in the plane, which does not exist! [In the figure, the two sets of three points which are the nodes of K3,3 are depicted in black and turquoise.]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The contradiction demonstrates that there are at most two (hence exactly two) components of the complement of the Jordan curve, </a:t>
            </a:r>
            <a:r>
              <a:rPr lang="en-US" b="1" dirty="0" smtClean="0">
                <a:latin typeface="Old English Text MT" panose="03040902040508030806" pitchFamily="66" charset="0"/>
              </a:rPr>
              <a:t>QED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62146" y="2076856"/>
            <a:ext cx="4419600" cy="300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Our proof of Jordan Separation for Polygons follows Courant and Robbins </a:t>
            </a:r>
            <a:r>
              <a:rPr lang="en-US" i="1" dirty="0" smtClean="0"/>
              <a:t>What is Mathematics? An Elementary Approach to Ideas and Methods.</a:t>
            </a:r>
          </a:p>
          <a:p>
            <a:r>
              <a:rPr lang="en-US" dirty="0"/>
              <a:t>The connection between K3,3 and JCT is derived from </a:t>
            </a:r>
            <a:r>
              <a:rPr lang="en-US" dirty="0" err="1"/>
              <a:t>Thomassen</a:t>
            </a:r>
            <a:r>
              <a:rPr lang="en-US" dirty="0"/>
              <a:t> (1992), “The Jordan-</a:t>
            </a:r>
            <a:r>
              <a:rPr lang="en-US" dirty="0" err="1"/>
              <a:t>Schonflies</a:t>
            </a:r>
            <a:r>
              <a:rPr lang="en-US" dirty="0"/>
              <a:t> Theorem and the Classification of Surfaces”</a:t>
            </a:r>
          </a:p>
          <a:p>
            <a:r>
              <a:rPr lang="en-US" dirty="0"/>
              <a:t>This treatment of the Crossed Arcs Lemma simplifies the proof of </a:t>
            </a:r>
            <a:r>
              <a:rPr lang="en-US" dirty="0" err="1"/>
              <a:t>Maehara</a:t>
            </a:r>
            <a:r>
              <a:rPr lang="en-US" dirty="0"/>
              <a:t> (1984), “The Jordan Curve theorem via the </a:t>
            </a:r>
            <a:r>
              <a:rPr lang="en-US" dirty="0" err="1"/>
              <a:t>Brouwer</a:t>
            </a:r>
            <a:r>
              <a:rPr lang="en-US" dirty="0"/>
              <a:t> Fixed Point Theorem</a:t>
            </a:r>
            <a:r>
              <a:rPr lang="en-US" dirty="0" smtClean="0"/>
              <a:t>.”</a:t>
            </a:r>
          </a:p>
          <a:p>
            <a:r>
              <a:rPr lang="en-US" dirty="0"/>
              <a:t>The treatment of the Jordan Arc Theorem is derived from </a:t>
            </a:r>
            <a:r>
              <a:rPr lang="en-US" dirty="0" err="1"/>
              <a:t>Moise</a:t>
            </a:r>
            <a:r>
              <a:rPr lang="en-US" dirty="0"/>
              <a:t>, </a:t>
            </a:r>
            <a:r>
              <a:rPr lang="en-US" i="1" dirty="0"/>
              <a:t>Geometric topology in dimensions 2 and 3, </a:t>
            </a:r>
            <a:r>
              <a:rPr lang="en-US" dirty="0"/>
              <a:t>(hopefully) modified for clarity.</a:t>
            </a:r>
          </a:p>
          <a:p>
            <a:r>
              <a:rPr lang="en-US" dirty="0" err="1"/>
              <a:t>Maehara</a:t>
            </a:r>
            <a:r>
              <a:rPr lang="en-US" dirty="0"/>
              <a:t> deduces </a:t>
            </a:r>
            <a:r>
              <a:rPr lang="en-US" dirty="0" smtClean="0"/>
              <a:t>JAT from </a:t>
            </a:r>
            <a:r>
              <a:rPr lang="en-US" dirty="0"/>
              <a:t>the </a:t>
            </a:r>
            <a:r>
              <a:rPr lang="en-US" dirty="0" err="1"/>
              <a:t>Brouwer</a:t>
            </a:r>
            <a:r>
              <a:rPr lang="en-US" dirty="0"/>
              <a:t> Fixed Point Theorem </a:t>
            </a:r>
            <a:r>
              <a:rPr lang="en-US" i="1" dirty="0"/>
              <a:t>and </a:t>
            </a:r>
            <a:r>
              <a:rPr lang="en-US" dirty="0"/>
              <a:t>the </a:t>
            </a:r>
            <a:r>
              <a:rPr lang="en-US" dirty="0" err="1"/>
              <a:t>Tietze</a:t>
            </a:r>
            <a:r>
              <a:rPr lang="en-US" dirty="0"/>
              <a:t> Extension Theorem</a:t>
            </a:r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764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JCT – uniqueness of the bounded component of the complement</vt:lpstr>
      <vt:lpstr>PowerPoint Presentation</vt:lpstr>
      <vt:lpstr>PowerPoint Presentation</vt:lpstr>
      <vt:lpstr>PowerPoint Presentation</vt:lpstr>
    </vt:vector>
  </TitlesOfParts>
  <Company>Mount Sinai School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JCT – uniqueness of the bounded component of the complement</dc:title>
  <dc:creator>Brodie, Scott</dc:creator>
  <cp:lastModifiedBy>Brodie, Scott</cp:lastModifiedBy>
  <cp:revision>1</cp:revision>
  <dcterms:created xsi:type="dcterms:W3CDTF">2015-04-24T15:51:04Z</dcterms:created>
  <dcterms:modified xsi:type="dcterms:W3CDTF">2015-04-24T15:51:52Z</dcterms:modified>
</cp:coreProperties>
</file>